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320" r:id="rId2"/>
    <p:sldId id="321" r:id="rId3"/>
    <p:sldId id="323" r:id="rId4"/>
    <p:sldId id="324" r:id="rId5"/>
  </p:sldIdLst>
  <p:sldSz cx="10287000" cy="6858000" type="35mm"/>
  <p:notesSz cx="7099300" cy="102346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FF0000"/>
    <a:srgbClr val="FF8001"/>
    <a:srgbClr val="DF21A9"/>
    <a:srgbClr val="3333FF"/>
    <a:srgbClr val="000000"/>
    <a:srgbClr val="CC3300"/>
    <a:srgbClr val="3333CC"/>
    <a:srgbClr val="003300"/>
    <a:srgbClr val="66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948" autoAdjust="0"/>
    <p:restoredTop sz="83678" autoAdjust="0"/>
  </p:normalViewPr>
  <p:slideViewPr>
    <p:cSldViewPr>
      <p:cViewPr>
        <p:scale>
          <a:sx n="70" d="100"/>
          <a:sy n="70" d="100"/>
        </p:scale>
        <p:origin x="-1867" y="-134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0506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0506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16D4520E-3AA0-4D44-B297-CC6526A1B5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139456336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0506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3100" y="768350"/>
            <a:ext cx="5753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599" y="4862265"/>
            <a:ext cx="5680103" cy="460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0506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F557091F-6510-4BAD-BD61-93594F3357E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="" xmlns:p14="http://schemas.microsoft.com/office/powerpoint/2010/main" val="38267658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+mn-cs"/>
              </a:rPr>
              <a:t>金屬化學於生醫工程的應用</a:t>
            </a:r>
            <a:endParaRPr kumimoji="1" lang="en-US" altLang="zh-TW" sz="1200" b="0" i="0" kern="1200" dirty="0" smtClean="0"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+mn-cs"/>
            </a:endParaRPr>
          </a:p>
          <a:p>
            <a:r>
              <a:rPr lang="en-US" altLang="zh-TW" dirty="0" smtClean="0"/>
              <a:t>Application of Metal Chemistry in Biomedical Engineering</a:t>
            </a:r>
          </a:p>
          <a:p>
            <a:endParaRPr lang="en-US" altLang="zh-TW" dirty="0" smtClean="0"/>
          </a:p>
          <a:p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+mn-cs"/>
              </a:rPr>
              <a:t>應用細胞生物工程學</a:t>
            </a:r>
            <a:endParaRPr kumimoji="1" lang="en-US" altLang="zh-TW" sz="1200" b="0" i="0" kern="1200" dirty="0" smtClean="0"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+mn-cs"/>
            </a:endParaRPr>
          </a:p>
          <a:p>
            <a:r>
              <a:rPr lang="en-US" altLang="zh-TW" dirty="0" smtClean="0"/>
              <a:t>Applied Cellular Bioengineering</a:t>
            </a: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115705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57201" y="511176"/>
            <a:ext cx="8153400" cy="1012825"/>
          </a:xfrm>
        </p:spPr>
        <p:txBody>
          <a:bodyPr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752600"/>
            <a:ext cx="6662738" cy="990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1560513" y="6357938"/>
            <a:ext cx="2143125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xfrm>
            <a:off x="4187827" y="6357938"/>
            <a:ext cx="2555875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72338" y="6361113"/>
            <a:ext cx="2144712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B1C19E-10AF-4CDF-B0BC-AA35C69E654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EE6CD-2626-48C8-A1BF-CEFD43B90ED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324601" y="457200"/>
            <a:ext cx="1981200" cy="5638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81001" y="457200"/>
            <a:ext cx="5791200" cy="56388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8B255-FEE6-4EB7-8477-236CD71D4F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1" y="457200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76400"/>
            <a:ext cx="7848600" cy="44196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6A5E1-080A-4848-873C-E213FFFBD9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B39AE-BE95-43D5-9CA0-75FFC89BAAB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B8B29-8D5F-4F6F-B592-78D94E15A8D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38481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457700" y="1676400"/>
            <a:ext cx="38481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319E0-F879-4BD4-8B79-39D91DDC69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AF143-F9D3-4A9E-A924-AA542B3B6D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FDB0D-6DF5-42F4-AFC7-674A4D60178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5DD5E-5C11-46A4-A0D4-B6725885948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A342D-A4AF-4AC5-8849-CA253AB85DA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BD2EA-03DE-47A6-9AEE-8BA48F86C1B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76400"/>
            <a:ext cx="8829675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1225" y="6373813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4250" y="6376988"/>
            <a:ext cx="3471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13625" y="6376988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CD465B88-EB2D-4DEA-B385-E4AE1C7716A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457200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5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89" r:id="rId9"/>
    <p:sldLayoutId id="2147483688" r:id="rId10"/>
    <p:sldLayoutId id="2147483687" r:id="rId11"/>
    <p:sldLayoutId id="2147483686" r:id="rId12"/>
  </p:sldLayoutIdLst>
  <p:hf sldNum="0"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 sz="2800">
          <a:solidFill>
            <a:schemeClr val="tx1"/>
          </a:solidFill>
          <a:latin typeface="+mn-lt"/>
          <a:ea typeface="+mn-ea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latin typeface="+mn-lt"/>
          <a:ea typeface="+mn-ea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latin typeface="+mn-lt"/>
          <a:ea typeface="+mn-ea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__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1831132" y="188641"/>
            <a:ext cx="3312000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生醫感測器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5215876" y="188641"/>
            <a:ext cx="33120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生醫材料工程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-1553612" y="181253"/>
            <a:ext cx="33120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共同課程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-1553612" y="785794"/>
            <a:ext cx="3312000" cy="455509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marL="254000" indent="-254000">
              <a:spcBef>
                <a:spcPts val="600"/>
              </a:spcBef>
              <a:spcAft>
                <a:spcPts val="600"/>
              </a:spcAft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書報討論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54000" indent="-254000">
              <a:spcBef>
                <a:spcPts val="600"/>
              </a:spcBef>
              <a:spcAft>
                <a:spcPts val="600"/>
              </a:spcAft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碩士論文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54000" indent="-254000">
              <a:spcBef>
                <a:spcPts val="600"/>
              </a:spcBef>
              <a:spcAft>
                <a:spcPts val="600"/>
              </a:spcAft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解剖生理學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54000" indent="-254000">
              <a:spcBef>
                <a:spcPts val="600"/>
              </a:spcBef>
              <a:spcAft>
                <a:spcPts val="600"/>
              </a:spcAft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臨床醫學工程實習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54000" indent="-254000">
              <a:spcBef>
                <a:spcPts val="600"/>
              </a:spcBef>
              <a:spcAft>
                <a:spcPts val="600"/>
              </a:spcAft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專利寫作理論與實務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54000" indent="-254000">
              <a:spcBef>
                <a:spcPts val="600"/>
              </a:spcBef>
              <a:spcAft>
                <a:spcPts val="600"/>
              </a:spcAft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學術研究倫理教育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54000" indent="-254000">
              <a:spcBef>
                <a:spcPts val="600"/>
              </a:spcBef>
              <a:spcAft>
                <a:spcPts val="600"/>
              </a:spcAft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醫療器材設計與開發實務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54000" indent="-254000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醫療器材法規實作練習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54000" indent="-254000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專利技術分析理論與實務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54000" indent="-254000">
              <a:spcBef>
                <a:spcPts val="600"/>
              </a:spcBef>
              <a:spcAft>
                <a:spcPts val="600"/>
              </a:spcAft>
            </a:pP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831132" y="775337"/>
            <a:ext cx="3312000" cy="50167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93688" indent="-29368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微機電奈米感測器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93688" indent="-29368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重點照護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檢驗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93688" indent="-29368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分子生醫影像導論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93688" indent="-293688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電化學感測器</a:t>
            </a:r>
            <a:endParaRPr lang="en-US" altLang="zh-TW" sz="20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93688" indent="-293688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奈米光學材料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93688" indent="-293688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生物分析化學</a:t>
            </a:r>
            <a:endParaRPr lang="en-US" altLang="zh-TW" sz="2000" dirty="0">
              <a:latin typeface="標楷體" pitchFamily="65" charset="-120"/>
              <a:ea typeface="標楷體" pitchFamily="65" charset="-120"/>
            </a:endParaRPr>
          </a:p>
          <a:p>
            <a:pPr marL="293688" indent="-293688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進階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微流體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系統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93688" indent="-293688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無機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材料與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工程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93688" indent="-293688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重點照護檢驗實作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93688" indent="-293688">
              <a:spcBef>
                <a:spcPts val="600"/>
              </a:spcBef>
              <a:spcAft>
                <a:spcPts val="600"/>
              </a:spcAft>
            </a:pP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93688" indent="-293688">
              <a:spcBef>
                <a:spcPts val="600"/>
              </a:spcBef>
              <a:spcAft>
                <a:spcPts val="600"/>
              </a:spcAft>
            </a:pPr>
            <a:endParaRPr lang="zh-TW" altLang="en-US" sz="20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5215876" y="764705"/>
            <a:ext cx="3312000" cy="455509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315913" indent="-3159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先進生物顯影技術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生醫材料特性分析</a:t>
            </a:r>
            <a:endParaRPr lang="en-US" altLang="zh-TW" sz="2000" dirty="0" smtClean="0">
              <a:solidFill>
                <a:schemeClr val="bg1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生物醫學技術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再生醫學與組織工程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高等醫材分析技術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高等生物電子材料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人工器官與組織工程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細胞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生物力學與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工程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 磁性生醫材料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330200" lvl="0" indent="-330200">
              <a:spcBef>
                <a:spcPts val="600"/>
              </a:spcBef>
              <a:spcAft>
                <a:spcPts val="600"/>
              </a:spcAft>
            </a:pP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8600244" y="188641"/>
            <a:ext cx="3312000" cy="461665"/>
          </a:xfrm>
          <a:prstGeom prst="rect">
            <a:avLst/>
          </a:prstGeom>
          <a:solidFill>
            <a:srgbClr val="FF80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奈微米生物醫學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8600244" y="764702"/>
            <a:ext cx="3312000" cy="4093428"/>
          </a:xfrm>
          <a:prstGeom prst="rect">
            <a:avLst/>
          </a:prstGeom>
          <a:solidFill>
            <a:srgbClr val="FF8001"/>
          </a:solidFill>
        </p:spPr>
        <p:txBody>
          <a:bodyPr wrap="square" rtlCol="0">
            <a:spAutoFit/>
          </a:bodyPr>
          <a:lstStyle/>
          <a:p>
            <a:pPr marL="315913" indent="-3159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奈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米材料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化學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癌症生物學與治療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奈米生醫材料</a:t>
            </a:r>
            <a:endParaRPr lang="en-US" altLang="zh-TW" sz="2000" b="1" dirty="0" smtClean="0"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應用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細胞生物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工程學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金屬生物醫藥與生醫材料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癌症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奈米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科技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高等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藥物遞送與藥物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標靶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sz="2000" dirty="0" smtClean="0">
                <a:solidFill>
                  <a:schemeClr val="tx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前</a:t>
            </a:r>
            <a:r>
              <a:rPr lang="zh-TW" altLang="en-US" sz="2000" dirty="0" smtClean="0">
                <a:solidFill>
                  <a:schemeClr val="tx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瞻生物醫學技術概論</a:t>
            </a:r>
            <a:endParaRPr lang="en-US" altLang="zh-TW" sz="2000" dirty="0" smtClean="0">
              <a:solidFill>
                <a:schemeClr val="tx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</a:pPr>
            <a:endParaRPr lang="en-US" altLang="zh-TW" sz="2000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" name="圓角矩形 13"/>
          <p:cNvSpPr/>
          <p:nvPr/>
        </p:nvSpPr>
        <p:spPr bwMode="auto">
          <a:xfrm>
            <a:off x="-1337220" y="5425844"/>
            <a:ext cx="1656184" cy="432048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u"/>
            </a:pPr>
            <a:r>
              <a:rPr lang="en-US" altLang="zh-TW" sz="2000" b="1" dirty="0" smtClean="0">
                <a:solidFill>
                  <a:srgbClr val="003366"/>
                </a:solidFill>
                <a:latin typeface="+mn-lt"/>
                <a:ea typeface="標楷體" pitchFamily="65" charset="-120"/>
              </a:rPr>
              <a:t> </a:t>
            </a:r>
            <a:r>
              <a:rPr lang="zh-TW" altLang="en-US" sz="2000" b="1" dirty="0" smtClean="0">
                <a:solidFill>
                  <a:srgbClr val="003366"/>
                </a:solidFill>
                <a:latin typeface="+mn-lt"/>
                <a:ea typeface="標楷體" pitchFamily="65" charset="-120"/>
              </a:rPr>
              <a:t>核心課程</a:t>
            </a:r>
            <a:endParaRPr lang="zh-TW" altLang="en-US" sz="2000" b="1" dirty="0">
              <a:solidFill>
                <a:srgbClr val="003366"/>
              </a:solidFill>
              <a:latin typeface="+mn-lt"/>
              <a:ea typeface="標楷體" pitchFamily="65" charset="-120"/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-1337220" y="5988626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dirty="0" smtClean="0">
                <a:latin typeface="+mj-ea"/>
                <a:ea typeface="+mj-ea"/>
              </a:rPr>
              <a:t>※</a:t>
            </a:r>
            <a:r>
              <a:rPr lang="zh-TW" altLang="en-US" sz="1800" dirty="0" smtClean="0">
                <a:latin typeface="+mj-ea"/>
                <a:ea typeface="+mj-ea"/>
              </a:rPr>
              <a:t>適用於</a:t>
            </a:r>
            <a:r>
              <a:rPr lang="en-US" altLang="zh-TW" sz="1800" dirty="0" smtClean="0">
                <a:latin typeface="+mj-ea"/>
                <a:ea typeface="+mj-ea"/>
              </a:rPr>
              <a:t>108</a:t>
            </a:r>
            <a:r>
              <a:rPr lang="zh-TW" altLang="en-US" sz="1800" dirty="0" smtClean="0">
                <a:latin typeface="+mj-ea"/>
                <a:ea typeface="+mj-ea"/>
              </a:rPr>
              <a:t>學年度以後入學者</a:t>
            </a:r>
            <a:endParaRPr lang="zh-TW" altLang="en-US" sz="1800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1255068" y="188641"/>
            <a:ext cx="4320000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400" b="1" dirty="0" smtClean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Biosensors</a:t>
            </a:r>
            <a:endParaRPr lang="zh-TW" altLang="en-US" sz="2400" b="1" dirty="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5719564" y="188641"/>
            <a:ext cx="43200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400" b="1" dirty="0" smtClean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Biomaterials</a:t>
            </a:r>
            <a:endParaRPr lang="zh-TW" altLang="en-US" sz="2400" b="1" dirty="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-3209428" y="199528"/>
            <a:ext cx="43200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400" b="1" dirty="0" smtClean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General</a:t>
            </a:r>
            <a:endParaRPr lang="zh-TW" altLang="en-US" sz="2400" b="1" dirty="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-3209428" y="775336"/>
            <a:ext cx="4320000" cy="532453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marL="254000" indent="-254000" fontAlgn="base">
              <a:spcBef>
                <a:spcPts val="600"/>
              </a:spcBef>
              <a:spcAft>
                <a:spcPts val="600"/>
              </a:spcAft>
            </a:pPr>
            <a:r>
              <a:rPr lang="zh-TW" altLang="en-US" sz="2000" dirty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000" dirty="0">
                <a:solidFill>
                  <a:srgbClr val="003366"/>
                </a:solidFill>
              </a:rPr>
              <a:t>Seminar</a:t>
            </a:r>
            <a:endParaRPr lang="en-US" altLang="zh-TW" sz="2000" dirty="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  <a:p>
            <a:pPr marL="254000" indent="-254000" fontAlgn="base">
              <a:spcBef>
                <a:spcPts val="600"/>
              </a:spcBef>
              <a:spcAft>
                <a:spcPts val="600"/>
              </a:spcAft>
            </a:pPr>
            <a:r>
              <a:rPr lang="zh-TW" altLang="en-US" sz="2000" dirty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000" dirty="0">
                <a:solidFill>
                  <a:srgbClr val="003366"/>
                </a:solidFill>
              </a:rPr>
              <a:t>Thesis</a:t>
            </a:r>
            <a:endParaRPr lang="en-US" altLang="zh-TW" sz="2000" dirty="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  <a:p>
            <a:pPr marL="254000" indent="-254000" fontAlgn="base">
              <a:spcBef>
                <a:spcPts val="600"/>
              </a:spcBef>
              <a:spcAft>
                <a:spcPts val="600"/>
              </a:spcAft>
            </a:pPr>
            <a:r>
              <a:rPr lang="zh-TW" altLang="en-US" sz="2000" dirty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000" dirty="0" smtClean="0"/>
              <a:t>Clinical Bioengineering</a:t>
            </a:r>
            <a:endParaRPr lang="en-US" altLang="zh-TW" sz="2000" dirty="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  <a:p>
            <a:pPr marL="254000" indent="-254000">
              <a:spcBef>
                <a:spcPts val="600"/>
              </a:spcBef>
              <a:spcAft>
                <a:spcPts val="600"/>
              </a:spcAft>
            </a:pPr>
            <a:r>
              <a:rPr lang="zh-TW" altLang="en-US" sz="2000" dirty="0" smtClean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000" dirty="0" smtClean="0"/>
              <a:t>Theories and Practices in Drafting Patent</a:t>
            </a:r>
            <a:endParaRPr lang="en-US" altLang="zh-TW" sz="2000" dirty="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  <a:p>
            <a:pPr marL="254000" indent="-254000" fontAlgn="base">
              <a:spcBef>
                <a:spcPts val="600"/>
              </a:spcBef>
              <a:spcAft>
                <a:spcPts val="600"/>
              </a:spcAft>
            </a:pPr>
            <a:r>
              <a:rPr lang="zh-TW" altLang="en-US" sz="2000" dirty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000" dirty="0" smtClean="0"/>
              <a:t>Practical Skills of the Design and Development of Medical Devices</a:t>
            </a:r>
          </a:p>
          <a:p>
            <a:pPr marL="254000" indent="-254000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/>
              <a:t>	Workshop Practice on Medical Device Regulations</a:t>
            </a:r>
          </a:p>
          <a:p>
            <a:pPr marL="254000" indent="-254000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en-US" altLang="zh-TW" sz="2000" dirty="0" smtClean="0"/>
              <a:t>Patent Technical Analysis: Theory and Practices</a:t>
            </a:r>
          </a:p>
          <a:p>
            <a:pPr marL="254000" indent="-254000">
              <a:spcBef>
                <a:spcPts val="600"/>
              </a:spcBef>
              <a:spcAft>
                <a:spcPts val="600"/>
              </a:spcAft>
            </a:pP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254000" indent="-254000">
              <a:spcBef>
                <a:spcPts val="600"/>
              </a:spcBef>
              <a:spcAft>
                <a:spcPts val="600"/>
              </a:spcAft>
            </a:pP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255069" y="759547"/>
            <a:ext cx="4320000" cy="57861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93688" indent="-293688" fontAlgn="base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en-US" altLang="zh-TW" sz="2000" dirty="0" err="1" smtClean="0">
                <a:solidFill>
                  <a:srgbClr val="003366"/>
                </a:solidFill>
              </a:rPr>
              <a:t>Microelectromechanical</a:t>
            </a:r>
            <a:r>
              <a:rPr lang="en-US" altLang="zh-TW" sz="2000" dirty="0" smtClean="0">
                <a:solidFill>
                  <a:srgbClr val="003366"/>
                </a:solidFill>
              </a:rPr>
              <a:t> </a:t>
            </a:r>
            <a:r>
              <a:rPr lang="en-US" altLang="zh-TW" sz="2000" dirty="0">
                <a:solidFill>
                  <a:srgbClr val="003366"/>
                </a:solidFill>
              </a:rPr>
              <a:t>Sensor</a:t>
            </a:r>
          </a:p>
          <a:p>
            <a:pPr marL="293688" indent="-29368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en-US" altLang="zh-TW" sz="2000" dirty="0" smtClean="0">
                <a:solidFill>
                  <a:srgbClr val="003366"/>
                </a:solidFill>
              </a:rPr>
              <a:t>Point-of-Care </a:t>
            </a:r>
            <a:r>
              <a:rPr lang="en-US" altLang="zh-TW" sz="2000" dirty="0" smtClean="0">
                <a:solidFill>
                  <a:srgbClr val="003366"/>
                </a:solidFill>
              </a:rPr>
              <a:t>Diagnostics</a:t>
            </a:r>
          </a:p>
          <a:p>
            <a:pPr marL="293688" indent="-29368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en-US" sz="2000" dirty="0" smtClean="0"/>
              <a:t>Introduction to Molecular Imaging</a:t>
            </a:r>
            <a:endParaRPr lang="en-US" altLang="zh-TW" sz="2000" dirty="0" smtClean="0">
              <a:solidFill>
                <a:srgbClr val="003366"/>
              </a:solidFill>
            </a:endParaRPr>
          </a:p>
          <a:p>
            <a:pPr marL="293688" indent="-293688" fontAlgn="base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	</a:t>
            </a:r>
            <a:r>
              <a:rPr lang="en-US" altLang="zh-TW" sz="2000" dirty="0" err="1">
                <a:solidFill>
                  <a:srgbClr val="003366"/>
                </a:solidFill>
              </a:rPr>
              <a:t>Eletrochemical</a:t>
            </a:r>
            <a:r>
              <a:rPr lang="en-US" altLang="zh-TW" sz="2000" dirty="0">
                <a:solidFill>
                  <a:srgbClr val="003366"/>
                </a:solidFill>
              </a:rPr>
              <a:t> Sensor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93688" indent="-293688" fontAlgn="base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	</a:t>
            </a:r>
            <a:r>
              <a:rPr lang="en-US" altLang="zh-TW" sz="2000" dirty="0">
                <a:solidFill>
                  <a:srgbClr val="003366"/>
                </a:solidFill>
                <a:ea typeface="標楷體" pitchFamily="65" charset="-120"/>
              </a:rPr>
              <a:t>Optical Nanomaterials</a:t>
            </a:r>
          </a:p>
          <a:p>
            <a:pPr marL="293688" indent="-293688" fontAlgn="base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	</a:t>
            </a:r>
            <a:r>
              <a:rPr lang="en-US" altLang="zh-TW" sz="2000" dirty="0" err="1" smtClean="0"/>
              <a:t>Bioanalytical</a:t>
            </a:r>
            <a:r>
              <a:rPr lang="en-US" altLang="zh-TW" sz="2000" dirty="0" smtClean="0"/>
              <a:t> Chemistry</a:t>
            </a:r>
          </a:p>
          <a:p>
            <a:pPr marL="293688" indent="-293688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solidFill>
                  <a:srgbClr val="003366"/>
                </a:solidFill>
                <a:ea typeface="標楷體" pitchFamily="65" charset="-120"/>
              </a:rPr>
              <a:t>	Inorganic Materials and Engineering </a:t>
            </a:r>
          </a:p>
          <a:p>
            <a:pPr marL="293688" indent="-293688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solidFill>
                  <a:srgbClr val="003366"/>
                </a:solidFill>
              </a:rPr>
              <a:t>	Advanced </a:t>
            </a:r>
            <a:r>
              <a:rPr lang="en-US" altLang="zh-TW" sz="2000" dirty="0" err="1" smtClean="0">
                <a:solidFill>
                  <a:srgbClr val="003366"/>
                </a:solidFill>
              </a:rPr>
              <a:t>Microfluidic</a:t>
            </a:r>
            <a:r>
              <a:rPr lang="en-US" altLang="zh-TW" sz="2000" dirty="0" smtClean="0">
                <a:solidFill>
                  <a:srgbClr val="003366"/>
                </a:solidFill>
              </a:rPr>
              <a:t> </a:t>
            </a:r>
            <a:r>
              <a:rPr lang="en-US" altLang="zh-TW" sz="2000" dirty="0" smtClean="0">
                <a:solidFill>
                  <a:srgbClr val="003366"/>
                </a:solidFill>
              </a:rPr>
              <a:t>Systems</a:t>
            </a:r>
          </a:p>
          <a:p>
            <a:pPr marL="293688" indent="-293688">
              <a:spcBef>
                <a:spcPts val="600"/>
              </a:spcBef>
              <a:spcAft>
                <a:spcPts val="600"/>
              </a:spcAft>
            </a:pPr>
            <a:r>
              <a:rPr lang="zh-TW" altLang="en-US" sz="2000" dirty="0" smtClean="0">
                <a:solidFill>
                  <a:srgbClr val="003366"/>
                </a:solidFill>
              </a:rPr>
              <a:t> </a:t>
            </a:r>
            <a:r>
              <a:rPr lang="zh-TW" altLang="en-US" sz="2000" dirty="0" smtClean="0">
                <a:solidFill>
                  <a:srgbClr val="003366"/>
                </a:solidFill>
              </a:rPr>
              <a:t>    </a:t>
            </a:r>
            <a:r>
              <a:rPr lang="en-US" sz="2000" dirty="0" smtClean="0"/>
              <a:t>Prototyping Point-of-Care Diagnostics</a:t>
            </a:r>
            <a:endParaRPr lang="en-US" altLang="zh-TW" sz="2000" dirty="0" smtClean="0">
              <a:solidFill>
                <a:srgbClr val="003366"/>
              </a:solidFill>
            </a:endParaRPr>
          </a:p>
          <a:p>
            <a:pPr marL="293688" indent="-293688">
              <a:spcBef>
                <a:spcPts val="600"/>
              </a:spcBef>
              <a:spcAft>
                <a:spcPts val="600"/>
              </a:spcAft>
            </a:pPr>
            <a:endParaRPr lang="en-US" altLang="zh-TW" sz="2000" dirty="0" smtClean="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  <a:p>
            <a:pPr marL="293688" indent="-293688">
              <a:spcBef>
                <a:spcPts val="600"/>
              </a:spcBef>
              <a:spcAft>
                <a:spcPts val="600"/>
              </a:spcAft>
            </a:pPr>
            <a:endParaRPr lang="en-US" altLang="zh-TW" sz="2000" dirty="0" smtClean="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  <a:p>
            <a:pPr marL="293688" indent="-293688">
              <a:spcBef>
                <a:spcPts val="600"/>
              </a:spcBef>
              <a:spcAft>
                <a:spcPts val="600"/>
              </a:spcAft>
            </a:pPr>
            <a:endParaRPr lang="en-US" altLang="zh-TW" sz="2000" dirty="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5719564" y="764707"/>
            <a:ext cx="4320000" cy="532453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315913" indent="-315913" fontAlgn="base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en-US" altLang="zh-TW" sz="2000" dirty="0" smtClean="0">
                <a:solidFill>
                  <a:srgbClr val="003366"/>
                </a:solidFill>
              </a:rPr>
              <a:t>Advanced </a:t>
            </a:r>
            <a:r>
              <a:rPr lang="en-US" altLang="zh-TW" sz="2000" dirty="0" err="1">
                <a:solidFill>
                  <a:srgbClr val="003366"/>
                </a:solidFill>
              </a:rPr>
              <a:t>Bioimaging</a:t>
            </a:r>
            <a:r>
              <a:rPr lang="en-US" altLang="zh-TW" sz="2000" dirty="0">
                <a:solidFill>
                  <a:srgbClr val="003366"/>
                </a:solidFill>
              </a:rPr>
              <a:t> Technologies</a:t>
            </a:r>
          </a:p>
          <a:p>
            <a:pPr marL="315913" indent="-315913" fontAlgn="base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en-US" altLang="zh-TW" sz="2000" dirty="0">
                <a:solidFill>
                  <a:srgbClr val="003366"/>
                </a:solidFill>
              </a:rPr>
              <a:t>Analytical and Sensing Technologies in Biomedical Sciences</a:t>
            </a:r>
            <a:r>
              <a:rPr lang="en-US" altLang="zh-TW" sz="2000" dirty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	</a:t>
            </a:r>
            <a:endParaRPr lang="en-US" altLang="zh-TW" sz="2000" dirty="0" smtClean="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en-US" altLang="zh-TW" sz="2000" dirty="0" smtClean="0">
                <a:solidFill>
                  <a:srgbClr val="003366"/>
                </a:solidFill>
              </a:rPr>
              <a:t>Advanced Techniques in Biology and Medicine</a:t>
            </a:r>
          </a:p>
          <a:p>
            <a:pPr marL="315913" indent="-3159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en-US" altLang="zh-TW" sz="2000" dirty="0" smtClean="0"/>
              <a:t>Regenerative medicine and tissue engineering</a:t>
            </a:r>
          </a:p>
          <a:p>
            <a:pPr marL="315913" indent="-315913" fontAlgn="base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	</a:t>
            </a:r>
            <a:r>
              <a:rPr lang="en-US" altLang="zh-TW" sz="2000" dirty="0">
                <a:solidFill>
                  <a:srgbClr val="003366"/>
                </a:solidFill>
              </a:rPr>
              <a:t>Artificial Organs and Tissue Engineering</a:t>
            </a:r>
            <a:endParaRPr lang="en-US" altLang="zh-TW" sz="2000" dirty="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  <a:p>
            <a:pPr marL="315913" indent="-315913" fontAlgn="base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	</a:t>
            </a:r>
            <a:r>
              <a:rPr lang="en-US" altLang="zh-TW" sz="2000" dirty="0" smtClean="0">
                <a:solidFill>
                  <a:srgbClr val="003366"/>
                </a:solidFill>
              </a:rPr>
              <a:t>Advanced </a:t>
            </a:r>
            <a:r>
              <a:rPr lang="en-US" altLang="zh-TW" sz="2000" dirty="0">
                <a:solidFill>
                  <a:srgbClr val="003366"/>
                </a:solidFill>
              </a:rPr>
              <a:t>Analytical Technologies</a:t>
            </a:r>
            <a:endParaRPr lang="en-US" altLang="zh-TW" sz="2000" dirty="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	</a:t>
            </a:r>
            <a:r>
              <a:rPr lang="en-US" altLang="zh-TW" sz="2000" dirty="0" smtClean="0">
                <a:solidFill>
                  <a:srgbClr val="003366"/>
                </a:solidFill>
              </a:rPr>
              <a:t>Advanced Bioelectronics Materials</a:t>
            </a:r>
            <a:r>
              <a:rPr lang="zh-TW" altLang="en-US" sz="2000" dirty="0" smtClean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2000" dirty="0" smtClean="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	</a:t>
            </a:r>
            <a:r>
              <a:rPr lang="en-US" altLang="zh-TW" sz="2000" dirty="0" smtClean="0"/>
              <a:t>Bioengineering in Cell Research</a:t>
            </a:r>
          </a:p>
          <a:p>
            <a:pPr marL="315913" indent="-315913">
              <a:spcBef>
                <a:spcPts val="600"/>
              </a:spcBef>
              <a:spcAft>
                <a:spcPts val="600"/>
              </a:spcAft>
            </a:pPr>
            <a:r>
              <a:rPr lang="zh-TW" altLang="en-US" sz="2000" dirty="0" smtClean="0"/>
              <a:t>     </a:t>
            </a:r>
            <a:r>
              <a:rPr lang="en-US" altLang="zh-TW" sz="2000" dirty="0" smtClean="0"/>
              <a:t>Magnetic Biomaterial </a:t>
            </a:r>
          </a:p>
        </p:txBody>
      </p:sp>
      <p:sp>
        <p:nvSpPr>
          <p:cNvPr id="11" name="圓角矩形 10"/>
          <p:cNvSpPr/>
          <p:nvPr/>
        </p:nvSpPr>
        <p:spPr bwMode="auto">
          <a:xfrm>
            <a:off x="-2921396" y="6068786"/>
            <a:ext cx="2088232" cy="432048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u"/>
            </a:pPr>
            <a:r>
              <a:rPr lang="en-US" altLang="zh-TW" sz="2000" b="1" dirty="0" smtClean="0">
                <a:solidFill>
                  <a:srgbClr val="003366"/>
                </a:solidFill>
                <a:latin typeface="+mn-lt"/>
                <a:ea typeface="標楷體" pitchFamily="65" charset="-120"/>
              </a:rPr>
              <a:t> Core courses</a:t>
            </a:r>
            <a:endParaRPr lang="zh-TW" altLang="en-US" sz="2000" b="1" dirty="0">
              <a:solidFill>
                <a:srgbClr val="003366"/>
              </a:solidFill>
              <a:latin typeface="+mn-lt"/>
              <a:ea typeface="標楷體" pitchFamily="65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10184540" y="188641"/>
            <a:ext cx="4320000" cy="461665"/>
          </a:xfrm>
          <a:prstGeom prst="rect">
            <a:avLst/>
          </a:prstGeom>
          <a:solidFill>
            <a:srgbClr val="FF80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 smtClean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Micro- and </a:t>
            </a:r>
            <a:r>
              <a:rPr lang="en-US" altLang="zh-TW" b="1" dirty="0" err="1" smtClean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Nano</a:t>
            </a:r>
            <a:r>
              <a:rPr lang="en-US" altLang="zh-TW" b="1" dirty="0" smtClean="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 Medicines</a:t>
            </a:r>
          </a:p>
        </p:txBody>
      </p:sp>
      <p:sp>
        <p:nvSpPr>
          <p:cNvPr id="13" name="文字方塊 12"/>
          <p:cNvSpPr txBox="1"/>
          <p:nvPr/>
        </p:nvSpPr>
        <p:spPr>
          <a:xfrm>
            <a:off x="10184540" y="764703"/>
            <a:ext cx="4320000" cy="5016758"/>
          </a:xfrm>
          <a:prstGeom prst="rect">
            <a:avLst/>
          </a:prstGeom>
          <a:solidFill>
            <a:srgbClr val="FF8001"/>
          </a:solidFill>
        </p:spPr>
        <p:txBody>
          <a:bodyPr wrap="square" rtlCol="0">
            <a:spAutoFit/>
          </a:bodyPr>
          <a:lstStyle/>
          <a:p>
            <a:pPr marL="315913" indent="-3159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en-US" altLang="zh-TW" sz="2000" dirty="0" err="1" smtClean="0">
                <a:solidFill>
                  <a:srgbClr val="003366"/>
                </a:solidFill>
              </a:rPr>
              <a:t>Nanomaterial</a:t>
            </a:r>
            <a:r>
              <a:rPr lang="en-US" altLang="zh-TW" sz="2000" dirty="0" smtClean="0">
                <a:solidFill>
                  <a:srgbClr val="003366"/>
                </a:solidFill>
              </a:rPr>
              <a:t> Chemistry</a:t>
            </a:r>
          </a:p>
          <a:p>
            <a:pPr marL="315913" indent="-3159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en-US" altLang="zh-TW" sz="2000" dirty="0" smtClean="0">
                <a:solidFill>
                  <a:srgbClr val="003366"/>
                </a:solidFill>
              </a:rPr>
              <a:t>Cancer Biology and Therapy</a:t>
            </a:r>
          </a:p>
          <a:p>
            <a:pPr marL="315913" indent="-3159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en-US" altLang="zh-TW" sz="2000" dirty="0" smtClean="0">
                <a:solidFill>
                  <a:srgbClr val="003366"/>
                </a:solidFill>
              </a:rPr>
              <a:t>Nano-/Bio-materials</a:t>
            </a:r>
          </a:p>
          <a:p>
            <a:pPr marL="315913" indent="-3159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en-US" altLang="zh-TW" sz="2000" dirty="0">
                <a:solidFill>
                  <a:srgbClr val="003366"/>
                </a:solidFill>
              </a:rPr>
              <a:t>Applied Cellular </a:t>
            </a:r>
            <a:r>
              <a:rPr lang="en-US" altLang="zh-TW" sz="2000" dirty="0" smtClean="0">
                <a:solidFill>
                  <a:srgbClr val="003366"/>
                </a:solidFill>
              </a:rPr>
              <a:t>Bioengineering</a:t>
            </a:r>
          </a:p>
          <a:p>
            <a:pPr marL="315913" indent="-3159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u"/>
            </a:pPr>
            <a:r>
              <a:rPr lang="en-US" sz="2000" dirty="0" smtClean="0"/>
              <a:t>Metal-based biomedicine and biomaterials</a:t>
            </a:r>
            <a:endParaRPr lang="en-US" altLang="zh-TW" sz="2000" dirty="0" smtClean="0">
              <a:solidFill>
                <a:srgbClr val="003366"/>
              </a:solidFill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>
                <a:solidFill>
                  <a:srgbClr val="003366"/>
                </a:solidFill>
              </a:rPr>
              <a:t>	</a:t>
            </a:r>
            <a:r>
              <a:rPr lang="en-US" altLang="zh-TW" sz="2000" dirty="0" smtClean="0"/>
              <a:t>Cancer Nanotechnology</a:t>
            </a:r>
            <a:endParaRPr lang="en-US" altLang="zh-TW" sz="2000" b="1" dirty="0" smtClean="0">
              <a:latin typeface="標楷體" pitchFamily="65" charset="-120"/>
              <a:ea typeface="標楷體" pitchFamily="65" charset="-120"/>
            </a:endParaRPr>
          </a:p>
          <a:p>
            <a:pPr marL="315913" indent="-315913">
              <a:spcBef>
                <a:spcPts val="600"/>
              </a:spcBef>
              <a:spcAft>
                <a:spcPts val="600"/>
              </a:spcAft>
            </a:pPr>
            <a:r>
              <a:rPr lang="en-US" altLang="zh-TW" sz="2000" dirty="0" smtClean="0"/>
              <a:t>	</a:t>
            </a:r>
            <a:r>
              <a:rPr lang="en-US" altLang="zh-TW" sz="2000" dirty="0" smtClean="0"/>
              <a:t>Advanced </a:t>
            </a:r>
            <a:r>
              <a:rPr lang="en-US" altLang="zh-TW" sz="2000" dirty="0" smtClean="0"/>
              <a:t>Drug Delivery and Drug Targeting</a:t>
            </a:r>
          </a:p>
          <a:p>
            <a:pPr marL="315913" indent="-315913">
              <a:spcBef>
                <a:spcPts val="600"/>
              </a:spcBef>
              <a:spcAft>
                <a:spcPts val="600"/>
              </a:spcAft>
            </a:pPr>
            <a:r>
              <a:rPr lang="zh-TW" altLang="en-US" sz="2000" dirty="0" smtClean="0">
                <a:solidFill>
                  <a:schemeClr val="tx1">
                    <a:lumMod val="75000"/>
                  </a:schemeClr>
                </a:solidFill>
              </a:rPr>
              <a:t>     </a:t>
            </a:r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</a:rPr>
              <a:t>Introduction of Frontier Biomedical Technology</a:t>
            </a:r>
          </a:p>
          <a:p>
            <a:pPr marL="315913" indent="-315913">
              <a:spcBef>
                <a:spcPts val="600"/>
              </a:spcBef>
              <a:spcAft>
                <a:spcPts val="600"/>
              </a:spcAft>
            </a:pPr>
            <a:endParaRPr lang="en-US" altLang="zh-TW" sz="2000" dirty="0" smtClean="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587375" y="1774825"/>
          <a:ext cx="8828088" cy="4321175"/>
        </p:xfrm>
        <a:graphic>
          <a:graphicData uri="http://schemas.openxmlformats.org/presentationml/2006/ole">
            <p:oleObj spid="_x0000_s3073" name="文件" r:id="rId3" imgW="9506286" imgH="4583163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1000096" y="1714488"/>
          <a:ext cx="7643866" cy="4143404"/>
        </p:xfrm>
        <a:graphic>
          <a:graphicData uri="http://schemas.openxmlformats.org/drawingml/2006/table">
            <a:tbl>
              <a:tblPr/>
              <a:tblGrid>
                <a:gridCol w="1910692"/>
                <a:gridCol w="1910692"/>
                <a:gridCol w="1911241"/>
                <a:gridCol w="1911241"/>
              </a:tblGrid>
              <a:tr h="207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kern="100" dirty="0">
                          <a:latin typeface="Cambria"/>
                          <a:ea typeface="標楷體"/>
                          <a:cs typeface="Times New Roman"/>
                        </a:rPr>
                        <a:t>General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kern="100">
                          <a:latin typeface="Cambria"/>
                          <a:ea typeface="標楷體"/>
                          <a:cs typeface="Times New Roman"/>
                        </a:rPr>
                        <a:t>Biosensors</a:t>
                      </a:r>
                      <a:endParaRPr lang="zh-TW" sz="9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kern="100">
                          <a:latin typeface="Cambria"/>
                          <a:ea typeface="標楷體"/>
                          <a:cs typeface="Times New Roman"/>
                        </a:rPr>
                        <a:t>Biomaterials </a:t>
                      </a:r>
                      <a:endParaRPr lang="zh-TW" sz="9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kern="100">
                          <a:latin typeface="Cambria"/>
                          <a:ea typeface="標楷體"/>
                          <a:cs typeface="Times New Roman"/>
                        </a:rPr>
                        <a:t>Micro- and Nano Medicines</a:t>
                      </a:r>
                      <a:endParaRPr lang="zh-TW" sz="9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3936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Seminar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/>
                          <a:ea typeface="標楷體"/>
                          <a:cs typeface="Times New Roman"/>
                        </a:rPr>
                        <a:t>  Thesis </a:t>
                      </a:r>
                      <a:endParaRPr lang="zh-TW" sz="900" kern="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Clinical Bioengineering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Theories and Practices in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Drafting Patent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Practical Skills of the Design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and Development of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Medical Devices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Workshop Practice on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Medical Device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Regulations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Patent Technical Analysis: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Theory and Practices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06375" algn="l"/>
                          <a:tab pos="386080" algn="l"/>
                        </a:tabLst>
                      </a:pPr>
                      <a:r>
                        <a:rPr lang="en-US" sz="900" kern="100" dirty="0" err="1">
                          <a:latin typeface="Cambria"/>
                          <a:ea typeface="標楷體"/>
                          <a:cs typeface="Times New Roman"/>
                        </a:rPr>
                        <a:t>Microelectromechanical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Sensor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06375" algn="l"/>
                          <a:tab pos="386080" algn="l"/>
                        </a:tabLst>
                      </a:pP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Point-of-Care Diagnostics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95910" algn="l"/>
                          <a:tab pos="457200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Introduction to Molecular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907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Imaging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9070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r>
                        <a:rPr lang="en-US" sz="900" kern="100" dirty="0" err="1">
                          <a:latin typeface="Cambria"/>
                          <a:ea typeface="標楷體"/>
                          <a:cs typeface="Times New Roman"/>
                        </a:rPr>
                        <a:t>Eletrochemical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Sensor Optical </a:t>
                      </a: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  </a:t>
                      </a:r>
                    </a:p>
                    <a:p>
                      <a:pPr marL="179070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  </a:t>
                      </a:r>
                      <a:r>
                        <a:rPr lang="en-US" sz="900" kern="100" dirty="0" err="1" smtClean="0">
                          <a:latin typeface="Cambria"/>
                          <a:ea typeface="標楷體"/>
                          <a:cs typeface="Times New Roman"/>
                        </a:rPr>
                        <a:t>Nanomaterials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79070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r>
                        <a:rPr lang="en-US" sz="900" kern="100" dirty="0" err="1">
                          <a:latin typeface="Cambria"/>
                          <a:ea typeface="標楷體"/>
                          <a:cs typeface="Times New Roman"/>
                        </a:rPr>
                        <a:t>Bioanalytical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Chemistry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206375" indent="-180340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	</a:t>
                      </a: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 Inorganic 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Materials and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206375" indent="-180340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</a:t>
                      </a: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    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Engineering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206375" indent="-180340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	Advanced </a:t>
                      </a:r>
                      <a:r>
                        <a:rPr lang="en-US" sz="900" kern="100" dirty="0" err="1">
                          <a:latin typeface="Cambria"/>
                          <a:ea typeface="標楷體"/>
                          <a:cs typeface="Times New Roman"/>
                        </a:rPr>
                        <a:t>Microfluidic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206375" indent="-180340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</a:t>
                      </a: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     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Systems </a:t>
                      </a:r>
                      <a:endParaRPr lang="en-US" sz="900" kern="100" dirty="0" smtClean="0">
                        <a:latin typeface="Cambria"/>
                        <a:ea typeface="標楷體"/>
                        <a:cs typeface="Times New Roman"/>
                      </a:endParaRPr>
                    </a:p>
                    <a:p>
                      <a:pPr marL="206375" marR="0" lvl="0" indent="-1803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5910" algn="l"/>
                        </a:tabLst>
                        <a:defRPr/>
                      </a:pPr>
                      <a:r>
                        <a:rPr lang="zh-TW" alt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       </a:t>
                      </a:r>
                      <a:r>
                        <a:rPr lang="en-US" altLang="zh-TW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Prototyping</a:t>
                      </a:r>
                      <a:r>
                        <a:rPr lang="en-US" altLang="zh-TW" sz="900" kern="100" baseline="0" dirty="0" smtClean="0">
                          <a:latin typeface="Cambria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 Point-of-Care Diagnostics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31775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Advanced </a:t>
                      </a:r>
                      <a:r>
                        <a:rPr lang="en-US" sz="900" kern="100" dirty="0" err="1">
                          <a:latin typeface="Cambria"/>
                          <a:ea typeface="標楷體"/>
                          <a:cs typeface="Times New Roman"/>
                        </a:rPr>
                        <a:t>Bioimaging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Technologies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31775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Analytical and Sensing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Technologies in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Biomedical Sciences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31775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Advanced Techniques in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Biology and Medicine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"/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Regenerative Medicine and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231775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Tissue Engineering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Artificial Organs and Tissue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  Engineering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Advanced Analytical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  Technologies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Advanced Bioelectronics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  Materials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Bioengineering in Cell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  Research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231775" algn="l"/>
                        </a:tabLst>
                      </a:pPr>
                      <a:r>
                        <a:rPr lang="en-US" sz="900" kern="1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/>
                          <a:ea typeface="標楷體"/>
                          <a:cs typeface="Times New Roman"/>
                        </a:rPr>
                        <a:t>  Magnetic </a:t>
                      </a:r>
                      <a:r>
                        <a:rPr lang="en-US" sz="900" kern="1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/>
                          <a:ea typeface="標楷體"/>
                          <a:cs typeface="Times New Roman"/>
                        </a:rPr>
                        <a:t>Biomaterial</a:t>
                      </a:r>
                      <a:endParaRPr lang="zh-TW" sz="900" kern="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"/>
                      </a:pPr>
                      <a:r>
                        <a:rPr lang="en-US" sz="900" kern="100" dirty="0" err="1">
                          <a:latin typeface="Cambria"/>
                          <a:ea typeface="標楷體"/>
                          <a:cs typeface="Times New Roman"/>
                        </a:rPr>
                        <a:t>Nanomaterial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Chemistry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Cancer Biology and Therapy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r>
                        <a:rPr lang="en-US" sz="900" kern="100" dirty="0" err="1">
                          <a:latin typeface="Cambria"/>
                          <a:ea typeface="標楷體"/>
                          <a:cs typeface="Times New Roman"/>
                        </a:rPr>
                        <a:t>Nano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-/Bio-materials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Applied Cellular Bioengineering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r>
                        <a:rPr lang="en-US" sz="900" kern="100" dirty="0">
                          <a:latin typeface="Cambria"/>
                          <a:ea typeface="新細明體"/>
                          <a:cs typeface="Times New Roman"/>
                        </a:rPr>
                        <a:t>Metal-based biomedicine and biomaterials</a:t>
                      </a: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Cancer Nanotechnology</a:t>
                      </a:r>
                      <a:r>
                        <a:rPr lang="en-US" sz="900" b="1" kern="100" dirty="0">
                          <a:latin typeface="Cambria"/>
                          <a:ea typeface="標楷體"/>
                          <a:cs typeface="Times New Roman"/>
                        </a:rPr>
                        <a:t>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Advanced Drug Delivery and 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    Drug Targeting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en-US" sz="900" kern="100" dirty="0" smtClean="0">
                          <a:latin typeface="Cambria"/>
                          <a:ea typeface="標楷體"/>
                          <a:cs typeface="Times New Roman"/>
                        </a:rPr>
                        <a:t>Biomechanics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900" kern="100" dirty="0" smtClean="0">
                          <a:solidFill>
                            <a:schemeClr val="tx2"/>
                          </a:solidFill>
                          <a:latin typeface="Cambria"/>
                          <a:ea typeface="標楷體"/>
                          <a:cs typeface="Times New Roman"/>
                        </a:rPr>
                        <a:t>    </a:t>
                      </a:r>
                      <a:r>
                        <a:rPr lang="zh-TW" altLang="en-US" sz="900" kern="100" dirty="0" smtClean="0">
                          <a:solidFill>
                            <a:schemeClr val="tx2"/>
                          </a:solidFill>
                          <a:latin typeface="Cambria" pitchFamily="18" charset="0"/>
                          <a:ea typeface="標楷體"/>
                          <a:cs typeface="Times New Roman"/>
                        </a:rPr>
                        <a:t>   </a:t>
                      </a:r>
                      <a:r>
                        <a:rPr lang="en-US" sz="900" kern="1200" dirty="0" smtClean="0">
                          <a:solidFill>
                            <a:schemeClr val="tx2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Introduction of Frontier Biomedical Technology</a:t>
                      </a:r>
                      <a:endParaRPr lang="zh-TW" sz="900" kern="100" dirty="0">
                        <a:solidFill>
                          <a:schemeClr val="tx2"/>
                        </a:solidFill>
                        <a:latin typeface="Cambria" pitchFamily="18" charset="0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醫療-3">
  <a:themeElements>
    <a:clrScheme name="">
      <a:dk1>
        <a:srgbClr val="003366"/>
      </a:dk1>
      <a:lt1>
        <a:srgbClr val="FFFFFF"/>
      </a:lt1>
      <a:dk2>
        <a:srgbClr val="003366"/>
      </a:dk2>
      <a:lt2>
        <a:srgbClr val="000000"/>
      </a:lt2>
      <a:accent1>
        <a:srgbClr val="CCCC99"/>
      </a:accent1>
      <a:accent2>
        <a:srgbClr val="0A97B8"/>
      </a:accent2>
      <a:accent3>
        <a:srgbClr val="FFFFFF"/>
      </a:accent3>
      <a:accent4>
        <a:srgbClr val="002A56"/>
      </a:accent4>
      <a:accent5>
        <a:srgbClr val="E2E2CA"/>
      </a:accent5>
      <a:accent6>
        <a:srgbClr val="0888A6"/>
      </a:accent6>
      <a:hlink>
        <a:srgbClr val="F96969"/>
      </a:hlink>
      <a:folHlink>
        <a:srgbClr val="1EA065"/>
      </a:folHlink>
    </a:clrScheme>
    <a:fontScheme name="醫療-3">
      <a:majorFont>
        <a:latin typeface="Verdana"/>
        <a:ea typeface="華康儷粗黑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醫療-3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醫療-3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醫療-3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醫療-3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醫療-3</Template>
  <TotalTime>8126</TotalTime>
  <Words>363</Words>
  <Application>Microsoft Office PowerPoint</Application>
  <PresentationFormat>35mm 幻燈片</PresentationFormat>
  <Paragraphs>142</Paragraphs>
  <Slides>4</Slides>
  <Notes>1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6" baseType="lpstr">
      <vt:lpstr>醫療-3</vt:lpstr>
      <vt:lpstr>Microsoft Office Word 文件</vt:lpstr>
      <vt:lpstr>投影片 1</vt:lpstr>
      <vt:lpstr>投影片 2</vt:lpstr>
      <vt:lpstr>投影片 3</vt:lpstr>
      <vt:lpstr>投影片 4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1</dc:creator>
  <cp:lastModifiedBy>Peggy</cp:lastModifiedBy>
  <cp:revision>393</cp:revision>
  <dcterms:created xsi:type="dcterms:W3CDTF">2005-03-20T09:33:34Z</dcterms:created>
  <dcterms:modified xsi:type="dcterms:W3CDTF">2019-11-11T08:52:04Z</dcterms:modified>
</cp:coreProperties>
</file>